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13716000" cx="24384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  <p:embeddedFont>
      <p:font typeface="Helvetica Neue Light"/>
      <p:regular r:id="rId27"/>
      <p:bold r:id="rId28"/>
      <p:italic r:id="rId29"/>
      <p:boldItalic r:id="rId30"/>
    </p:embeddedFont>
    <p:embeddedFont>
      <p:font typeface="Gill Sans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gZvwnfN4+fYhl4evMQtOJpBgGr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HelveticaNeueLight-bold.fntdata"/><Relationship Id="rId27" Type="http://schemas.openxmlformats.org/officeDocument/2006/relationships/font" Target="fonts/HelveticaNeue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illSans-regular.fntdata"/><Relationship Id="rId30" Type="http://schemas.openxmlformats.org/officeDocument/2006/relationships/font" Target="fonts/HelveticaNeueLight-boldItalic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Gill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27d9ffa3b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227d9ffa3b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*for GO, the species specificity comes when you choose your background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*for GSEA, all of msigDB is human, so when you compare you use msigDB to carry out your analysis, you are effectively removing any genes that don’t have human orthologs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sz="1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4667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5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5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6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00"/>
              <a:buFont typeface="Gill Sans"/>
              <a:buNone/>
              <a:defRPr b="0" sz="11800"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 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00"/>
              <a:buFont typeface="Gill Sans"/>
              <a:buNone/>
              <a:defRPr b="0" sz="11800"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38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87" name="Google Shape;87;p38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00"/>
              <a:buFont typeface="Gill Sans"/>
              <a:buNone/>
              <a:defRPr b="0" sz="11800"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39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858392" lvl="0" marL="45720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918"/>
              <a:buFont typeface="Gill Sans"/>
              <a:buChar char="•"/>
              <a:defRPr sz="5800">
                <a:latin typeface="Gill Sans"/>
                <a:ea typeface="Gill Sans"/>
                <a:cs typeface="Gill Sans"/>
                <a:sym typeface="Gill Sans"/>
              </a:defRPr>
            </a:lvl1pPr>
            <a:lvl2pPr indent="-858392" lvl="1" marL="91440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918"/>
              <a:buFont typeface="Gill Sans"/>
              <a:buChar char="•"/>
              <a:defRPr sz="5800">
                <a:latin typeface="Gill Sans"/>
                <a:ea typeface="Gill Sans"/>
                <a:cs typeface="Gill Sans"/>
                <a:sym typeface="Gill Sans"/>
              </a:defRPr>
            </a:lvl2pPr>
            <a:lvl3pPr indent="-858392" lvl="2" marL="137160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918"/>
              <a:buFont typeface="Gill Sans"/>
              <a:buChar char="•"/>
              <a:defRPr sz="5800">
                <a:latin typeface="Gill Sans"/>
                <a:ea typeface="Gill Sans"/>
                <a:cs typeface="Gill Sans"/>
                <a:sym typeface="Gill Sans"/>
              </a:defRPr>
            </a:lvl3pPr>
            <a:lvl4pPr indent="-858392" lvl="3" marL="182880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918"/>
              <a:buFont typeface="Gill Sans"/>
              <a:buChar char="•"/>
              <a:defRPr sz="5800">
                <a:latin typeface="Gill Sans"/>
                <a:ea typeface="Gill Sans"/>
                <a:cs typeface="Gill Sans"/>
                <a:sym typeface="Gill Sans"/>
              </a:defRPr>
            </a:lvl4pPr>
            <a:lvl5pPr indent="-858392" lvl="4" marL="228600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918"/>
              <a:buFont typeface="Gill Sans"/>
              <a:buChar char="•"/>
              <a:defRPr sz="5800">
                <a:latin typeface="Gill Sans"/>
                <a:ea typeface="Gill Sans"/>
                <a:cs typeface="Gill Sans"/>
                <a:sym typeface="Gill Sans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1" name="Google Shape;91;p39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sz="1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40"/>
          <p:cNvSpPr txBox="1"/>
          <p:nvPr>
            <p:ph idx="1" type="body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4667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5" name="Google Shape;95;p4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/>
          <p:nvPr>
            <p:ph idx="12" type="sldNum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sz="1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24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25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6" name="Google Shape;46;p28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28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hyperlink" Target="https://www.gsea-msigdb.org/gsea/msigdb/index.js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hyperlink" Target="https://doi.org/10.1186/1471-2164-11-574" TargetMode="External"/><Relationship Id="rId5" Type="http://schemas.openxmlformats.org/officeDocument/2006/relationships/hyperlink" Target="https://doi.org/10.1093/nar/gks461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doi.org/10.1093/bib/bbz15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.png" id="102" name="Google Shape;102;p1"/>
          <p:cNvPicPr preferRelativeResize="0"/>
          <p:nvPr/>
        </p:nvPicPr>
        <p:blipFill rotWithShape="1">
          <a:blip r:embed="rId3">
            <a:alphaModFix amt="39784"/>
          </a:blip>
          <a:srcRect b="0" l="0" r="0" t="0"/>
          <a:stretch/>
        </p:blipFill>
        <p:spPr>
          <a:xfrm>
            <a:off x="-42636" y="-75250"/>
            <a:ext cx="24469272" cy="1647870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/>
        </p:nvSpPr>
        <p:spPr>
          <a:xfrm>
            <a:off x="5787176" y="4297362"/>
            <a:ext cx="19972500" cy="29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Helvetica Neue"/>
              <a:buNone/>
            </a:pPr>
            <a:r>
              <a:rPr b="1" i="0" lang="en-US" sz="9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-US" sz="9100"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i="0" lang="en-US" sz="9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Helvetica Neue"/>
              <a:buNone/>
            </a:pPr>
            <a:r>
              <a:rPr b="1" i="0" lang="en-US" sz="9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enrichment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0"/>
          <p:cNvGrpSpPr/>
          <p:nvPr/>
        </p:nvGrpSpPr>
        <p:grpSpPr>
          <a:xfrm>
            <a:off x="1405495" y="366836"/>
            <a:ext cx="9255949" cy="3230257"/>
            <a:chOff x="0" y="0"/>
            <a:chExt cx="9255947" cy="3230255"/>
          </a:xfrm>
        </p:grpSpPr>
        <p:pic>
          <p:nvPicPr>
            <p:cNvPr descr="Screen Shot 2015-12-15 at 1.05.27 PM.png" id="203" name="Google Shape;203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173377"/>
              <a:ext cx="9255947" cy="2056878"/>
            </a:xfrm>
            <a:prstGeom prst="rect">
              <a:avLst/>
            </a:prstGeom>
            <a:noFill/>
            <a:ln cap="flat" cmpd="sng" w="25400">
              <a:solidFill>
                <a:srgbClr val="0365C0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  <p:sp>
          <p:nvSpPr>
            <p:cNvPr id="204" name="Google Shape;204;p10"/>
            <p:cNvSpPr txBox="1"/>
            <p:nvPr/>
          </p:nvSpPr>
          <p:spPr>
            <a:xfrm>
              <a:off x="3637900" y="0"/>
              <a:ext cx="1449175" cy="11579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CC</a:t>
              </a:r>
              <a:endParaRPr/>
            </a:p>
          </p:txBody>
        </p:sp>
      </p:grpSp>
      <p:grpSp>
        <p:nvGrpSpPr>
          <p:cNvPr id="205" name="Google Shape;205;p10"/>
          <p:cNvGrpSpPr/>
          <p:nvPr/>
        </p:nvGrpSpPr>
        <p:grpSpPr>
          <a:xfrm>
            <a:off x="7749387" y="1691359"/>
            <a:ext cx="7765791" cy="9377873"/>
            <a:chOff x="0" y="-10966"/>
            <a:chExt cx="7765789" cy="9377871"/>
          </a:xfrm>
        </p:grpSpPr>
        <p:pic>
          <p:nvPicPr>
            <p:cNvPr descr="Screen Shot 2015-12-15 at 1.06.12 PM.png" id="206" name="Google Shape;206;p10"/>
            <p:cNvPicPr preferRelativeResize="0"/>
            <p:nvPr/>
          </p:nvPicPr>
          <p:blipFill rotWithShape="1">
            <a:blip r:embed="rId4">
              <a:alphaModFix/>
            </a:blip>
            <a:srcRect b="38592" l="0" r="0" t="0"/>
            <a:stretch/>
          </p:blipFill>
          <p:spPr>
            <a:xfrm>
              <a:off x="0" y="944209"/>
              <a:ext cx="7765789" cy="8422696"/>
            </a:xfrm>
            <a:prstGeom prst="rect">
              <a:avLst/>
            </a:prstGeom>
            <a:noFill/>
            <a:ln cap="flat" cmpd="sng" w="25400">
              <a:solidFill>
                <a:srgbClr val="C82506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  <p:sp>
          <p:nvSpPr>
            <p:cNvPr id="207" name="Google Shape;207;p10"/>
            <p:cNvSpPr txBox="1"/>
            <p:nvPr/>
          </p:nvSpPr>
          <p:spPr>
            <a:xfrm>
              <a:off x="3330866" y="-10966"/>
              <a:ext cx="1104306" cy="945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BP</a:t>
              </a:r>
              <a:endParaRPr/>
            </a:p>
          </p:txBody>
        </p:sp>
      </p:grpSp>
      <p:grpSp>
        <p:nvGrpSpPr>
          <p:cNvPr id="208" name="Google Shape;208;p10"/>
          <p:cNvGrpSpPr/>
          <p:nvPr/>
        </p:nvGrpSpPr>
        <p:grpSpPr>
          <a:xfrm>
            <a:off x="13941832" y="4758025"/>
            <a:ext cx="10262787" cy="8695463"/>
            <a:chOff x="0" y="-12260"/>
            <a:chExt cx="10262786" cy="8695462"/>
          </a:xfrm>
        </p:grpSpPr>
        <p:pic>
          <p:nvPicPr>
            <p:cNvPr descr="Screen Shot 2015-12-15 at 1.05.53 PM.png" id="209" name="Google Shape;209;p10"/>
            <p:cNvPicPr preferRelativeResize="0"/>
            <p:nvPr/>
          </p:nvPicPr>
          <p:blipFill rotWithShape="1">
            <a:blip r:embed="rId5">
              <a:alphaModFix/>
            </a:blip>
            <a:srcRect b="37410" l="0" r="0" t="0"/>
            <a:stretch/>
          </p:blipFill>
          <p:spPr>
            <a:xfrm>
              <a:off x="0" y="1047572"/>
              <a:ext cx="10262786" cy="7635630"/>
            </a:xfrm>
            <a:prstGeom prst="rect">
              <a:avLst/>
            </a:prstGeom>
            <a:noFill/>
            <a:ln cap="flat" cmpd="sng" w="25400">
              <a:solidFill>
                <a:srgbClr val="00882B"/>
              </a:solidFill>
              <a:prstDash val="solid"/>
              <a:miter lim="400000"/>
              <a:headEnd len="sm" w="sm" type="none"/>
              <a:tailEnd len="sm" w="sm" type="none"/>
            </a:ln>
          </p:spPr>
        </p:pic>
        <p:sp>
          <p:nvSpPr>
            <p:cNvPr id="210" name="Google Shape;210;p10"/>
            <p:cNvSpPr txBox="1"/>
            <p:nvPr/>
          </p:nvSpPr>
          <p:spPr>
            <a:xfrm>
              <a:off x="4470418" y="-12260"/>
              <a:ext cx="1321950" cy="1056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MF</a:t>
              </a:r>
              <a:endParaRPr/>
            </a:p>
          </p:txBody>
        </p:sp>
      </p:grpSp>
      <p:grpSp>
        <p:nvGrpSpPr>
          <p:cNvPr id="211" name="Google Shape;211;p10"/>
          <p:cNvGrpSpPr/>
          <p:nvPr/>
        </p:nvGrpSpPr>
        <p:grpSpPr>
          <a:xfrm>
            <a:off x="11580220" y="4202955"/>
            <a:ext cx="12040819" cy="8911462"/>
            <a:chOff x="-69850" y="-69850"/>
            <a:chExt cx="12040818" cy="8911460"/>
          </a:xfrm>
        </p:grpSpPr>
        <p:pic>
          <p:nvPicPr>
            <p:cNvPr descr="Oval Circle" id="212" name="Google Shape;212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69850" y="-69850"/>
              <a:ext cx="3255789" cy="24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al Circle" id="213" name="Google Shape;213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61633" y="5538567"/>
              <a:ext cx="4609335" cy="3303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0"/>
          <p:cNvSpPr txBox="1"/>
          <p:nvPr/>
        </p:nvSpPr>
        <p:spPr>
          <a:xfrm>
            <a:off x="9413" y="11672680"/>
            <a:ext cx="12048112" cy="1920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</a:pPr>
            <a:r>
              <a:rPr b="1" i="1" lang="en-US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is redundant, often requiring summarization of results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7-19 at 9.55.30 AM.png" id="219" name="Google Shape;2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409" y="415427"/>
            <a:ext cx="13058139" cy="4067290"/>
          </a:xfrm>
          <a:prstGeom prst="rect">
            <a:avLst/>
          </a:prstGeom>
          <a:noFill/>
          <a:ln cap="flat" cmpd="sng" w="889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Screenshot 2016-07-22 12.15.44.png" id="220" name="Google Shape;2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3540" y="3203602"/>
            <a:ext cx="18288001" cy="10050997"/>
          </a:xfrm>
          <a:prstGeom prst="rect">
            <a:avLst/>
          </a:prstGeom>
          <a:noFill/>
          <a:ln>
            <a:noFill/>
          </a:ln>
          <a:effectLst>
            <a:outerShdw blurRad="266700" rotWithShape="0" dir="5400000" dist="254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/>
        </p:nvSpPr>
        <p:spPr>
          <a:xfrm>
            <a:off x="4840399" y="11866943"/>
            <a:ext cx="17972637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-310242" lvl="0" marL="3102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</a:pPr>
            <a:r>
              <a:rPr b="1" i="0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Lots of file formats to deal with.</a:t>
            </a:r>
            <a:endParaRPr/>
          </a:p>
          <a:p>
            <a:pPr indent="-310242" lvl="0" marL="3102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</a:pPr>
            <a:r>
              <a:rPr b="1" i="0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But all are just simple text files you can prepare in Excel</a:t>
            </a:r>
            <a:endParaRPr/>
          </a:p>
        </p:txBody>
      </p:sp>
      <p:sp>
        <p:nvSpPr>
          <p:cNvPr id="226" name="Google Shape;226;p13"/>
          <p:cNvSpPr txBox="1"/>
          <p:nvPr/>
        </p:nvSpPr>
        <p:spPr>
          <a:xfrm>
            <a:off x="5110658" y="614050"/>
            <a:ext cx="14162684" cy="1235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Broad Institute’s GSEA software</a:t>
            </a:r>
            <a:endParaRPr/>
          </a:p>
        </p:txBody>
      </p:sp>
      <p:pic>
        <p:nvPicPr>
          <p:cNvPr descr="Screenshot 2018-11-21 14.46.43.png"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757" r="0" t="0"/>
          <a:stretch/>
        </p:blipFill>
        <p:spPr>
          <a:xfrm>
            <a:off x="6343997" y="2392794"/>
            <a:ext cx="11786026" cy="8930412"/>
          </a:xfrm>
          <a:prstGeom prst="rect">
            <a:avLst/>
          </a:prstGeom>
          <a:noFill/>
          <a:ln>
            <a:noFill/>
          </a:ln>
          <a:effectLst>
            <a:outerShdw blurRad="241300" rotWithShape="0" dir="5400000" dist="254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27d9ffa3b_0_4"/>
          <p:cNvSpPr txBox="1"/>
          <p:nvPr/>
        </p:nvSpPr>
        <p:spPr>
          <a:xfrm>
            <a:off x="-726323" y="423738"/>
            <a:ext cx="258366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Helvetica Neue"/>
              <a:buNone/>
            </a:pPr>
            <a:r>
              <a:rPr b="1" lang="en-US" sz="9500">
                <a:latin typeface="Helvetica Neue"/>
                <a:ea typeface="Helvetica Neue"/>
                <a:cs typeface="Helvetica Neue"/>
                <a:sym typeface="Helvetica Neue"/>
              </a:rPr>
              <a:t>MapMan</a:t>
            </a:r>
            <a:r>
              <a:rPr b="1" i="0" lang="en-US" sz="9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nice </a:t>
            </a:r>
            <a:r>
              <a:rPr b="1" lang="en-US" sz="9500">
                <a:latin typeface="Helvetica Neue"/>
                <a:ea typeface="Helvetica Neue"/>
                <a:cs typeface="Helvetica Neue"/>
                <a:sym typeface="Helvetica Neue"/>
              </a:rPr>
              <a:t>annotations for plants </a:t>
            </a:r>
            <a:endParaRPr/>
          </a:p>
        </p:txBody>
      </p:sp>
      <p:pic>
        <p:nvPicPr>
          <p:cNvPr id="233" name="Google Shape;233;g2227d9ffa3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0600" y="2854575"/>
            <a:ext cx="13805900" cy="10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227d9ffa3b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25" y="3008199"/>
            <a:ext cx="8727825" cy="7431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227d9ffa3b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5775" y="7424575"/>
            <a:ext cx="6983125" cy="35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227d9ffa3b_0_4"/>
          <p:cNvSpPr txBox="1"/>
          <p:nvPr/>
        </p:nvSpPr>
        <p:spPr>
          <a:xfrm>
            <a:off x="961814" y="12927250"/>
            <a:ext cx="6626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https://www.plabipd.de/mercator_main.html</a:t>
            </a:r>
            <a:endParaRPr b="1" sz="2300"/>
          </a:p>
        </p:txBody>
      </p:sp>
      <p:pic>
        <p:nvPicPr>
          <p:cNvPr id="237" name="Google Shape;237;g2227d9ffa3b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501" y="11450950"/>
            <a:ext cx="4061129" cy="13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18-01-10 14.00.12.png" id="242" name="Google Shape;2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710" y="2443841"/>
            <a:ext cx="19560580" cy="9841609"/>
          </a:xfrm>
          <a:prstGeom prst="rect">
            <a:avLst/>
          </a:prstGeom>
          <a:noFill/>
          <a:ln>
            <a:noFill/>
          </a:ln>
          <a:effectLst>
            <a:outerShdw blurRad="266700" rotWithShape="0" dir="5400000" dist="25400">
              <a:srgbClr val="000000">
                <a:alpha val="49803"/>
              </a:srgbClr>
            </a:outerShdw>
          </a:effectLst>
        </p:spPr>
      </p:pic>
      <p:sp>
        <p:nvSpPr>
          <p:cNvPr id="243" name="Google Shape;243;p14"/>
          <p:cNvSpPr txBox="1"/>
          <p:nvPr/>
        </p:nvSpPr>
        <p:spPr>
          <a:xfrm>
            <a:off x="-726323" y="423738"/>
            <a:ext cx="25836646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0"/>
              <a:buFont typeface="Helvetica Neue"/>
              <a:buNone/>
            </a:pPr>
            <a:r>
              <a:rPr b="1" i="0" lang="en-US" sz="9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MSigDB: a curated signatures database</a:t>
            </a:r>
            <a:endParaRPr/>
          </a:p>
        </p:txBody>
      </p:sp>
      <p:sp>
        <p:nvSpPr>
          <p:cNvPr id="244" name="Google Shape;244;p14">
            <a:hlinkClick r:id="rId4"/>
          </p:cNvPr>
          <p:cNvSpPr txBox="1"/>
          <p:nvPr/>
        </p:nvSpPr>
        <p:spPr>
          <a:xfrm>
            <a:off x="14021920" y="12714878"/>
            <a:ext cx="10198759" cy="1108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507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Times"/>
              <a:buNone/>
            </a:pPr>
            <a:r>
              <a:rPr b="0" baseline="30000" i="0" lang="en-US" sz="6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The Molecular Signatures Database (MSigDB)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a01156fcaccc3970c01a3fce104c8970b.png" id="249" name="Google Shape;249;p15"/>
          <p:cNvPicPr preferRelativeResize="0"/>
          <p:nvPr/>
        </p:nvPicPr>
        <p:blipFill rotWithShape="1">
          <a:blip r:embed="rId3">
            <a:alphaModFix/>
          </a:blip>
          <a:srcRect b="11823" l="0" r="0" t="0"/>
          <a:stretch/>
        </p:blipFill>
        <p:spPr>
          <a:xfrm>
            <a:off x="4231880" y="9108663"/>
            <a:ext cx="15622304" cy="4150481"/>
          </a:xfrm>
          <a:prstGeom prst="rect">
            <a:avLst/>
          </a:prstGeom>
          <a:noFill/>
          <a:ln>
            <a:noFill/>
          </a:ln>
          <a:effectLst>
            <a:outerShdw blurRad="266700" rotWithShape="0" dir="5400000" dist="25400">
              <a:srgbClr val="000000">
                <a:alpha val="49803"/>
              </a:srgbClr>
            </a:outerShdw>
          </a:effectLst>
        </p:spPr>
      </p:pic>
      <p:sp>
        <p:nvSpPr>
          <p:cNvPr id="250" name="Google Shape;250;p15"/>
          <p:cNvSpPr txBox="1"/>
          <p:nvPr/>
        </p:nvSpPr>
        <p:spPr>
          <a:xfrm>
            <a:off x="3470113" y="590900"/>
            <a:ext cx="17443773" cy="1387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Helvetica Neue"/>
              <a:buNone/>
            </a:pPr>
            <a:r>
              <a:rPr b="1" i="0" lang="en-US" sz="8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GSEA is a bit like counting cards</a:t>
            </a:r>
            <a:endParaRPr/>
          </a:p>
        </p:txBody>
      </p:sp>
      <p:pic>
        <p:nvPicPr>
          <p:cNvPr descr="Screen Shot 2016-01-05 at 5.02.13 PM.png" id="251" name="Google Shape;251;p15"/>
          <p:cNvPicPr preferRelativeResize="0"/>
          <p:nvPr/>
        </p:nvPicPr>
        <p:blipFill rotWithShape="1">
          <a:blip r:embed="rId4">
            <a:alphaModFix/>
          </a:blip>
          <a:srcRect b="0" l="0" r="5694" t="0"/>
          <a:stretch/>
        </p:blipFill>
        <p:spPr>
          <a:xfrm>
            <a:off x="1749112" y="2589899"/>
            <a:ext cx="4472091" cy="6187732"/>
          </a:xfrm>
          <a:prstGeom prst="rect">
            <a:avLst/>
          </a:prstGeom>
          <a:noFill/>
          <a:ln>
            <a:noFill/>
          </a:ln>
          <a:effectLst>
            <a:outerShdw blurRad="266700" rotWithShape="0" dir="5400000" dist="25400">
              <a:srgbClr val="000000">
                <a:alpha val="49803"/>
              </a:srgbClr>
            </a:outerShdw>
          </a:effectLst>
        </p:spPr>
      </p:pic>
      <p:cxnSp>
        <p:nvCxnSpPr>
          <p:cNvPr id="252" name="Google Shape;252;p15"/>
          <p:cNvCxnSpPr/>
          <p:nvPr/>
        </p:nvCxnSpPr>
        <p:spPr>
          <a:xfrm flipH="1" rot="10800000">
            <a:off x="6355017" y="4755596"/>
            <a:ext cx="1" cy="597406"/>
          </a:xfrm>
          <a:prstGeom prst="straightConnector1">
            <a:avLst/>
          </a:prstGeom>
          <a:noFill/>
          <a:ln cap="flat" cmpd="sng" w="1016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53" name="Google Shape;253;p15"/>
          <p:cNvCxnSpPr/>
          <p:nvPr/>
        </p:nvCxnSpPr>
        <p:spPr>
          <a:xfrm flipH="1">
            <a:off x="6378830" y="5054299"/>
            <a:ext cx="558028" cy="1"/>
          </a:xfrm>
          <a:prstGeom prst="straightConnector1">
            <a:avLst/>
          </a:prstGeom>
          <a:noFill/>
          <a:ln cap="flat" cmpd="sng" w="1016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54" name="Google Shape;254;p15"/>
          <p:cNvSpPr txBox="1"/>
          <p:nvPr/>
        </p:nvSpPr>
        <p:spPr>
          <a:xfrm>
            <a:off x="7133538" y="4742274"/>
            <a:ext cx="4112196" cy="624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‘high’ genes, </a:t>
            </a:r>
            <a:r>
              <a:rPr b="1" i="0" lang="en-US" sz="3400" u="none" cap="none" strike="noStrik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score</a:t>
            </a:r>
            <a:endParaRPr/>
          </a:p>
        </p:txBody>
      </p:sp>
      <p:cxnSp>
        <p:nvCxnSpPr>
          <p:cNvPr id="255" name="Google Shape;255;p15"/>
          <p:cNvCxnSpPr/>
          <p:nvPr/>
        </p:nvCxnSpPr>
        <p:spPr>
          <a:xfrm flipH="1" rot="10800000">
            <a:off x="6304318" y="7250151"/>
            <a:ext cx="1" cy="597406"/>
          </a:xfrm>
          <a:prstGeom prst="straightConnector1">
            <a:avLst/>
          </a:prstGeom>
          <a:noFill/>
          <a:ln cap="flat" cmpd="sng" w="1016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56" name="Google Shape;256;p15"/>
          <p:cNvCxnSpPr/>
          <p:nvPr/>
        </p:nvCxnSpPr>
        <p:spPr>
          <a:xfrm flipH="1">
            <a:off x="6328130" y="7548853"/>
            <a:ext cx="558028" cy="1"/>
          </a:xfrm>
          <a:prstGeom prst="straightConnector1">
            <a:avLst/>
          </a:prstGeom>
          <a:noFill/>
          <a:ln cap="flat" cmpd="sng" w="1016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57" name="Google Shape;257;p15"/>
          <p:cNvSpPr txBox="1"/>
          <p:nvPr/>
        </p:nvSpPr>
        <p:spPr>
          <a:xfrm>
            <a:off x="7221255" y="7236829"/>
            <a:ext cx="3835364" cy="624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‘low’ genes, </a:t>
            </a:r>
            <a:r>
              <a:rPr b="1" i="0" lang="en-US" sz="3400" u="none" cap="none" strike="noStrik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score</a:t>
            </a:r>
            <a:endParaRPr/>
          </a:p>
        </p:txBody>
      </p:sp>
      <p:pic>
        <p:nvPicPr>
          <p:cNvPr descr="enplot_REACTOME_INTERFERON_SIGNALING_607.png" id="258" name="Google Shape;258;p15"/>
          <p:cNvPicPr preferRelativeResize="0"/>
          <p:nvPr/>
        </p:nvPicPr>
        <p:blipFill rotWithShape="1">
          <a:blip r:embed="rId5">
            <a:alphaModFix/>
          </a:blip>
          <a:srcRect b="38714" l="10966" r="1268" t="5253"/>
          <a:stretch/>
        </p:blipFill>
        <p:spPr>
          <a:xfrm>
            <a:off x="13267957" y="3497430"/>
            <a:ext cx="6409774" cy="409225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266700" rotWithShape="0" dir="5400000" dist="25400">
              <a:srgbClr val="000000">
                <a:alpha val="49803"/>
              </a:srgbClr>
            </a:outerShdw>
          </a:effectLst>
        </p:spPr>
      </p:pic>
      <p:sp>
        <p:nvSpPr>
          <p:cNvPr id="259" name="Google Shape;259;p15"/>
          <p:cNvSpPr txBox="1"/>
          <p:nvPr/>
        </p:nvSpPr>
        <p:spPr>
          <a:xfrm rot="-5400000">
            <a:off x="11013676" y="5173632"/>
            <a:ext cx="3018787" cy="739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n-U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running sum </a:t>
            </a:r>
            <a:endParaRPr/>
          </a:p>
        </p:txBody>
      </p:sp>
      <p:cxnSp>
        <p:nvCxnSpPr>
          <p:cNvPr id="260" name="Google Shape;260;p15"/>
          <p:cNvCxnSpPr/>
          <p:nvPr/>
        </p:nvCxnSpPr>
        <p:spPr>
          <a:xfrm flipH="1" rot="10800000">
            <a:off x="13079663" y="4876087"/>
            <a:ext cx="1" cy="1334865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1" name="Google Shape;261;p15"/>
          <p:cNvSpPr txBox="1"/>
          <p:nvPr/>
        </p:nvSpPr>
        <p:spPr>
          <a:xfrm>
            <a:off x="18913265" y="7585516"/>
            <a:ext cx="1718439" cy="765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Helvetica Neue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12648586" y="7585516"/>
            <a:ext cx="1776661" cy="765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Helvetica Neue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treated</a:t>
            </a:r>
            <a:endParaRPr/>
          </a:p>
        </p:txBody>
      </p:sp>
      <p:sp>
        <p:nvSpPr>
          <p:cNvPr id="263" name="Google Shape;263;p15"/>
          <p:cNvSpPr txBox="1"/>
          <p:nvPr/>
        </p:nvSpPr>
        <p:spPr>
          <a:xfrm>
            <a:off x="14422059" y="2249611"/>
            <a:ext cx="2411562" cy="974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enrichment 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(ES)</a:t>
            </a:r>
            <a:endParaRPr/>
          </a:p>
        </p:txBody>
      </p:sp>
      <p:cxnSp>
        <p:nvCxnSpPr>
          <p:cNvPr id="264" name="Google Shape;264;p15"/>
          <p:cNvCxnSpPr/>
          <p:nvPr/>
        </p:nvCxnSpPr>
        <p:spPr>
          <a:xfrm flipH="1">
            <a:off x="13900482" y="3019429"/>
            <a:ext cx="565695" cy="565696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"/>
          <p:cNvSpPr txBox="1"/>
          <p:nvPr/>
        </p:nvSpPr>
        <p:spPr>
          <a:xfrm>
            <a:off x="508287" y="542335"/>
            <a:ext cx="23367426" cy="2797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Helvetica Neue"/>
              <a:buNone/>
            </a:pPr>
            <a:r>
              <a:rPr b="1" i="1" lang="en-US" sz="9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Set Enrichment Analysis (GSEA)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Helvetica Neue"/>
              <a:buNone/>
            </a:pPr>
            <a:r>
              <a:rPr b="0" i="1" lang="en-US" sz="8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main flavors</a:t>
            </a:r>
            <a:endParaRPr/>
          </a:p>
        </p:txBody>
      </p:sp>
      <p:grpSp>
        <p:nvGrpSpPr>
          <p:cNvPr id="270" name="Google Shape;270;p16"/>
          <p:cNvGrpSpPr/>
          <p:nvPr/>
        </p:nvGrpSpPr>
        <p:grpSpPr>
          <a:xfrm>
            <a:off x="3805877" y="4269211"/>
            <a:ext cx="7753212" cy="7858875"/>
            <a:chOff x="0" y="0"/>
            <a:chExt cx="7753210" cy="7858874"/>
          </a:xfrm>
        </p:grpSpPr>
        <p:sp>
          <p:nvSpPr>
            <p:cNvPr id="271" name="Google Shape;271;p16"/>
            <p:cNvSpPr/>
            <p:nvPr/>
          </p:nvSpPr>
          <p:spPr>
            <a:xfrm>
              <a:off x="0" y="0"/>
              <a:ext cx="7753210" cy="7858874"/>
            </a:xfrm>
            <a:prstGeom prst="roundRect">
              <a:avLst>
                <a:gd fmla="val 15000" name="adj"/>
              </a:avLst>
            </a:prstGeom>
            <a:solidFill>
              <a:srgbClr val="51A7F9">
                <a:alpha val="18823"/>
              </a:srgbClr>
            </a:solidFill>
            <a:ln>
              <a:noFill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72" name="Google Shape;272;p16"/>
            <p:cNvSpPr txBox="1"/>
            <p:nvPr/>
          </p:nvSpPr>
          <p:spPr>
            <a:xfrm>
              <a:off x="1697742" y="508311"/>
              <a:ext cx="4357726" cy="82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rPr b="1" i="0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Self-contained</a:t>
              </a:r>
              <a:endParaRPr/>
            </a:p>
          </p:txBody>
        </p:sp>
        <p:sp>
          <p:nvSpPr>
            <p:cNvPr id="273" name="Google Shape;273;p16"/>
            <p:cNvSpPr txBox="1"/>
            <p:nvPr/>
          </p:nvSpPr>
          <p:spPr>
            <a:xfrm>
              <a:off x="800253" y="2299357"/>
              <a:ext cx="6152704" cy="2114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rPr b="0" i="0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Are </a:t>
              </a:r>
              <a:r>
                <a:rPr b="0" i="0" lang="en-US" sz="48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any</a:t>
              </a:r>
              <a:r>
                <a:rPr b="0" i="0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of the genes in my set differentially expressed?</a:t>
              </a:r>
              <a:endParaRPr/>
            </a:p>
          </p:txBody>
        </p:sp>
        <p:sp>
          <p:nvSpPr>
            <p:cNvPr id="274" name="Google Shape;274;p16"/>
            <p:cNvSpPr txBox="1"/>
            <p:nvPr/>
          </p:nvSpPr>
          <p:spPr>
            <a:xfrm>
              <a:off x="530800" y="5592058"/>
              <a:ext cx="6691610" cy="1461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rPr b="0" i="0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Does </a:t>
              </a:r>
              <a:r>
                <a:rPr b="0" i="0" lang="en-US" sz="48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not</a:t>
              </a:r>
              <a:r>
                <a:rPr b="0" i="0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consider genes outside your set</a:t>
              </a:r>
              <a:endParaRPr/>
            </a:p>
          </p:txBody>
        </p:sp>
      </p:grpSp>
      <p:grpSp>
        <p:nvGrpSpPr>
          <p:cNvPr id="275" name="Google Shape;275;p16"/>
          <p:cNvGrpSpPr/>
          <p:nvPr/>
        </p:nvGrpSpPr>
        <p:grpSpPr>
          <a:xfrm>
            <a:off x="13309962" y="4269211"/>
            <a:ext cx="7753212" cy="7858875"/>
            <a:chOff x="0" y="0"/>
            <a:chExt cx="7753210" cy="7858874"/>
          </a:xfrm>
        </p:grpSpPr>
        <p:sp>
          <p:nvSpPr>
            <p:cNvPr id="276" name="Google Shape;276;p16"/>
            <p:cNvSpPr/>
            <p:nvPr/>
          </p:nvSpPr>
          <p:spPr>
            <a:xfrm>
              <a:off x="0" y="0"/>
              <a:ext cx="7753210" cy="7858874"/>
            </a:xfrm>
            <a:prstGeom prst="roundRect">
              <a:avLst>
                <a:gd fmla="val 15000" name="adj"/>
              </a:avLst>
            </a:prstGeom>
            <a:solidFill>
              <a:srgbClr val="FEEF56">
                <a:alpha val="18823"/>
              </a:srgbClr>
            </a:solidFill>
            <a:ln>
              <a:noFill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77" name="Google Shape;277;p16"/>
            <p:cNvSpPr txBox="1"/>
            <p:nvPr/>
          </p:nvSpPr>
          <p:spPr>
            <a:xfrm>
              <a:off x="2064722" y="508311"/>
              <a:ext cx="3623768" cy="820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rPr b="1" i="0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Competitive</a:t>
              </a:r>
              <a:endParaRPr/>
            </a:p>
          </p:txBody>
        </p:sp>
        <p:sp>
          <p:nvSpPr>
            <p:cNvPr id="278" name="Google Shape;278;p16"/>
            <p:cNvSpPr txBox="1"/>
            <p:nvPr/>
          </p:nvSpPr>
          <p:spPr>
            <a:xfrm>
              <a:off x="264190" y="1972749"/>
              <a:ext cx="7224831" cy="2768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rPr b="0" i="0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Are genes in my set more commonly differentially expressed than genes outside the set?</a:t>
              </a:r>
              <a:endParaRPr/>
            </a:p>
          </p:txBody>
        </p:sp>
        <p:sp>
          <p:nvSpPr>
            <p:cNvPr id="279" name="Google Shape;279;p16"/>
            <p:cNvSpPr txBox="1"/>
            <p:nvPr/>
          </p:nvSpPr>
          <p:spPr>
            <a:xfrm>
              <a:off x="530800" y="5592058"/>
              <a:ext cx="6691610" cy="1461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rPr b="0" i="0" lang="en-US" sz="4800" u="sng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Does</a:t>
              </a:r>
              <a:r>
                <a:rPr b="0" i="0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consider genes outside your set</a:t>
              </a:r>
              <a:endParaRPr/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13309962" y="2995466"/>
            <a:ext cx="9028319" cy="9132620"/>
            <a:chOff x="0" y="-77946"/>
            <a:chExt cx="9028317" cy="9132618"/>
          </a:xfrm>
        </p:grpSpPr>
        <p:sp>
          <p:nvSpPr>
            <p:cNvPr id="281" name="Google Shape;281;p16"/>
            <p:cNvSpPr/>
            <p:nvPr/>
          </p:nvSpPr>
          <p:spPr>
            <a:xfrm>
              <a:off x="0" y="1195798"/>
              <a:ext cx="7753210" cy="7858874"/>
            </a:xfrm>
            <a:prstGeom prst="roundRect">
              <a:avLst>
                <a:gd fmla="val 15000" name="adj"/>
              </a:avLst>
            </a:prstGeom>
            <a:noFill/>
            <a:ln cap="flat" cmpd="sng" w="1143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282" name="Google Shape;282;p16"/>
            <p:cNvGrpSpPr/>
            <p:nvPr/>
          </p:nvGrpSpPr>
          <p:grpSpPr>
            <a:xfrm rot="1779988">
              <a:off x="4897685" y="880044"/>
              <a:ext cx="4145698" cy="1037034"/>
              <a:chOff x="0" y="-1"/>
              <a:chExt cx="4145696" cy="1037033"/>
            </a:xfrm>
          </p:grpSpPr>
          <p:sp>
            <p:nvSpPr>
              <p:cNvPr id="283" name="Google Shape;283;p16"/>
              <p:cNvSpPr txBox="1"/>
              <p:nvPr/>
            </p:nvSpPr>
            <p:spPr>
              <a:xfrm>
                <a:off x="57150" y="57149"/>
                <a:ext cx="4031396" cy="922733"/>
              </a:xfrm>
              <a:prstGeom prst="rect">
                <a:avLst/>
              </a:prstGeom>
              <a:solidFill>
                <a:srgbClr val="E4E1C4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800"/>
                  <a:buFont typeface="Helvetica Neue"/>
                  <a:buNone/>
                </a:pPr>
                <a:r>
                  <a:rPr b="0" i="0" lang="en-US" sz="48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Most popular</a:t>
                </a:r>
                <a:endParaRPr/>
              </a:p>
            </p:txBody>
          </p:sp>
          <p:pic>
            <p:nvPicPr>
              <p:cNvPr descr="Most popular Most popular" id="284" name="Google Shape;284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-1"/>
                <a:ext cx="4145696" cy="10370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1-05 at 4.57.51 PM.png" id="289" name="Google Shape;289;p17"/>
          <p:cNvPicPr preferRelativeResize="0"/>
          <p:nvPr/>
        </p:nvPicPr>
        <p:blipFill rotWithShape="1">
          <a:blip r:embed="rId3">
            <a:alphaModFix/>
          </a:blip>
          <a:srcRect b="4500" l="11360" r="1129" t="31589"/>
          <a:stretch/>
        </p:blipFill>
        <p:spPr>
          <a:xfrm>
            <a:off x="746690" y="6115838"/>
            <a:ext cx="10596224" cy="5866635"/>
          </a:xfrm>
          <a:prstGeom prst="rect">
            <a:avLst/>
          </a:prstGeom>
          <a:noFill/>
          <a:ln>
            <a:noFill/>
          </a:ln>
          <a:effectLst>
            <a:outerShdw blurRad="266700" rotWithShape="0" dir="5400000" dist="25400">
              <a:srgbClr val="000000">
                <a:alpha val="49803"/>
              </a:srgbClr>
            </a:outerShdw>
          </a:effectLst>
        </p:spPr>
      </p:pic>
      <p:sp>
        <p:nvSpPr>
          <p:cNvPr id="290" name="Google Shape;290;p17"/>
          <p:cNvSpPr txBox="1"/>
          <p:nvPr/>
        </p:nvSpPr>
        <p:spPr>
          <a:xfrm>
            <a:off x="2326641" y="2803440"/>
            <a:ext cx="19730719" cy="202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2506"/>
              </a:buClr>
              <a:buSzPts val="6200"/>
              <a:buFont typeface="Helvetica Neue"/>
              <a:buNone/>
            </a:pPr>
            <a:r>
              <a:rPr b="1" i="0" lang="en-US" sz="6200" u="none" cap="none" strike="noStrike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Permutation</a:t>
            </a:r>
            <a:r>
              <a:rPr b="0" i="0" lang="en-US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is frequently used to determine if an enrichment score is statistically significant</a:t>
            </a:r>
            <a:endParaRPr/>
          </a:p>
        </p:txBody>
      </p:sp>
      <p:sp>
        <p:nvSpPr>
          <p:cNvPr id="291" name="Google Shape;291;p17"/>
          <p:cNvSpPr txBox="1"/>
          <p:nvPr/>
        </p:nvSpPr>
        <p:spPr>
          <a:xfrm>
            <a:off x="1730982" y="479574"/>
            <a:ext cx="20922036" cy="1298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Helvetica Neue"/>
              <a:buNone/>
            </a:pPr>
            <a:r>
              <a:rPr b="1" i="0" lang="en-US" sz="7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is significance determined for GSEA?</a:t>
            </a:r>
            <a:endParaRPr/>
          </a:p>
        </p:txBody>
      </p:sp>
      <p:sp>
        <p:nvSpPr>
          <p:cNvPr id="292" name="Google Shape;292;p17"/>
          <p:cNvSpPr txBox="1"/>
          <p:nvPr/>
        </p:nvSpPr>
        <p:spPr>
          <a:xfrm>
            <a:off x="11898017" y="6558354"/>
            <a:ext cx="11436765" cy="4981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-3175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Char char="•"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Permuting </a:t>
            </a:r>
            <a:r>
              <a:rPr b="0" i="0" lang="en-US" sz="50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samples</a:t>
            </a:r>
            <a:r>
              <a:rPr b="0" i="0" lang="en-US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is preferred, but large </a:t>
            </a:r>
            <a:r>
              <a:rPr b="0" i="1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b="0" i="0" lang="en-US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required (≥ 7 per group).</a:t>
            </a:r>
            <a:endParaRPr/>
          </a:p>
          <a:p>
            <a:pPr indent="-317500" lvl="0" marL="228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Char char="•"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Permuting </a:t>
            </a:r>
            <a:r>
              <a:rPr b="0" i="0" lang="en-US" sz="50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genes</a:t>
            </a:r>
            <a:r>
              <a:rPr b="0" i="0" lang="en-US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is a common alternative, but is subject to inter-gene correlations which can inflate type I error</a:t>
            </a:r>
            <a:r>
              <a:rPr b="0" baseline="30000" i="0" lang="en-US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1,2</a:t>
            </a:r>
            <a:r>
              <a:rPr b="0" i="0" lang="en-US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/>
          </a:p>
        </p:txBody>
      </p:sp>
      <p:sp>
        <p:nvSpPr>
          <p:cNvPr id="293" name="Google Shape;293;p17">
            <a:hlinkClick r:id="rId4"/>
          </p:cNvPr>
          <p:cNvSpPr txBox="1"/>
          <p:nvPr/>
        </p:nvSpPr>
        <p:spPr>
          <a:xfrm>
            <a:off x="16622690" y="12033533"/>
            <a:ext cx="7343338" cy="765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658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Times"/>
              <a:buNone/>
            </a:pPr>
            <a:r>
              <a:rPr b="0" baseline="3000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b="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Gatti et al. BMC Genomics, 2010</a:t>
            </a:r>
            <a:endParaRPr/>
          </a:p>
        </p:txBody>
      </p:sp>
      <p:sp>
        <p:nvSpPr>
          <p:cNvPr id="294" name="Google Shape;294;p17">
            <a:hlinkClick r:id="rId5"/>
          </p:cNvPr>
          <p:cNvSpPr txBox="1"/>
          <p:nvPr/>
        </p:nvSpPr>
        <p:spPr>
          <a:xfrm>
            <a:off x="16622690" y="12738000"/>
            <a:ext cx="6093963" cy="765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658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Times"/>
              <a:buNone/>
            </a:pPr>
            <a:r>
              <a:rPr b="0" baseline="3000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b="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Wu and Smyth, NAR, 2012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/>
          <p:nvPr/>
        </p:nvSpPr>
        <p:spPr>
          <a:xfrm>
            <a:off x="3302436" y="5452147"/>
            <a:ext cx="177792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Helvetica Neue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Step </a:t>
            </a:r>
            <a:r>
              <a:rPr b="1" lang="en-US" sz="86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en-US" sz="8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script!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/>
        </p:nvSpPr>
        <p:spPr>
          <a:xfrm>
            <a:off x="2205328" y="667463"/>
            <a:ext cx="19973343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Tracking our progress in this course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3791775" y="6645968"/>
            <a:ext cx="1199714" cy="4240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SzPts val="2100"/>
              <a:buFont typeface="Helvetica Neue"/>
              <a:buNone/>
            </a:pPr>
            <a:r>
              <a:rPr b="1" i="0" lang="en-US" sz="2100" u="none" cap="none" strike="noStrike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R</a:t>
            </a:r>
            <a:endParaRPr/>
          </a:p>
        </p:txBody>
      </p:sp>
      <p:pic>
        <p:nvPicPr>
          <p:cNvPr descr="Coloured-Belts-Karate.jpg" id="110" name="Google Shape;110;p2"/>
          <p:cNvPicPr preferRelativeResize="0"/>
          <p:nvPr/>
        </p:nvPicPr>
        <p:blipFill rotWithShape="1">
          <a:blip r:embed="rId3">
            <a:alphaModFix/>
          </a:blip>
          <a:srcRect b="25737" l="0" r="0" t="29747"/>
          <a:stretch/>
        </p:blipFill>
        <p:spPr>
          <a:xfrm>
            <a:off x="9478635" y="2562531"/>
            <a:ext cx="6656988" cy="2459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2"/>
          <p:cNvGrpSpPr/>
          <p:nvPr/>
        </p:nvGrpSpPr>
        <p:grpSpPr>
          <a:xfrm>
            <a:off x="264672" y="5455053"/>
            <a:ext cx="22917249" cy="7893748"/>
            <a:chOff x="0" y="291507"/>
            <a:chExt cx="22917249" cy="7893748"/>
          </a:xfrm>
        </p:grpSpPr>
        <p:cxnSp>
          <p:nvCxnSpPr>
            <p:cNvPr id="112" name="Google Shape;112;p2"/>
            <p:cNvCxnSpPr/>
            <p:nvPr/>
          </p:nvCxnSpPr>
          <p:spPr>
            <a:xfrm>
              <a:off x="8327283" y="719907"/>
              <a:ext cx="4752300" cy="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113" name="Google Shape;113;p2"/>
            <p:cNvSpPr txBox="1"/>
            <p:nvPr/>
          </p:nvSpPr>
          <p:spPr>
            <a:xfrm>
              <a:off x="10439713" y="291507"/>
              <a:ext cx="527400" cy="85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pic>
          <p:nvPicPr>
            <p:cNvPr descr="pasted-image.pdf" id="114" name="Google Shape;114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47535"/>
              <a:ext cx="22873720" cy="78377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5" name="Google Shape;115;p2"/>
            <p:cNvCxnSpPr/>
            <p:nvPr/>
          </p:nvCxnSpPr>
          <p:spPr>
            <a:xfrm>
              <a:off x="13360733" y="719907"/>
              <a:ext cx="5898000" cy="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116" name="Google Shape;116;p2"/>
            <p:cNvSpPr txBox="1"/>
            <p:nvPr/>
          </p:nvSpPr>
          <p:spPr>
            <a:xfrm>
              <a:off x="16045997" y="291507"/>
              <a:ext cx="527400" cy="85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  <p:cxnSp>
          <p:nvCxnSpPr>
            <p:cNvPr id="117" name="Google Shape;117;p2"/>
            <p:cNvCxnSpPr/>
            <p:nvPr/>
          </p:nvCxnSpPr>
          <p:spPr>
            <a:xfrm>
              <a:off x="19539849" y="719907"/>
              <a:ext cx="3377400" cy="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118" name="Google Shape;118;p2"/>
            <p:cNvSpPr txBox="1"/>
            <p:nvPr/>
          </p:nvSpPr>
          <p:spPr>
            <a:xfrm>
              <a:off x="20964813" y="291507"/>
              <a:ext cx="527400" cy="85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7044502" y="5508536"/>
              <a:ext cx="527400" cy="85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/>
          <p:nvPr/>
        </p:nvSpPr>
        <p:spPr>
          <a:xfrm>
            <a:off x="2232825" y="5355250"/>
            <a:ext cx="20812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600"/>
              <a:t>Carry out Gene Ontology (GO) enrichment analysis using modules identified in the previous script</a:t>
            </a:r>
            <a:endParaRPr sz="36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600"/>
              <a:t>Carry out a Gene Set Enrichment Analysis (GSEA) using our full dataset</a:t>
            </a:r>
            <a:endParaRPr sz="36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600"/>
              <a:t>Understand the differences between GO and GSEA</a:t>
            </a:r>
            <a:endParaRPr sz="36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600"/>
              <a:t>Understand the MSigDB resource and how to access signature collections</a:t>
            </a:r>
            <a:endParaRPr sz="3600"/>
          </a:p>
        </p:txBody>
      </p:sp>
      <p:sp>
        <p:nvSpPr>
          <p:cNvPr id="125" name="Google Shape;125;p3"/>
          <p:cNvSpPr txBox="1"/>
          <p:nvPr/>
        </p:nvSpPr>
        <p:spPr>
          <a:xfrm>
            <a:off x="2205328" y="667463"/>
            <a:ext cx="199734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1" lang="en-US" sz="9000">
                <a:latin typeface="Helvetica Neue"/>
                <a:ea typeface="Helvetica Neue"/>
                <a:cs typeface="Helvetica Neue"/>
                <a:sym typeface="Helvetica Neue"/>
              </a:rPr>
              <a:t>Objectives for today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2-14 at 2.53.27 PM.png" id="130" name="Google Shape;130;p4"/>
          <p:cNvPicPr preferRelativeResize="0"/>
          <p:nvPr/>
        </p:nvPicPr>
        <p:blipFill rotWithShape="1">
          <a:blip r:embed="rId3">
            <a:alphaModFix amt="20905"/>
          </a:blip>
          <a:srcRect b="0" l="0" r="0" t="0"/>
          <a:stretch/>
        </p:blipFill>
        <p:spPr>
          <a:xfrm>
            <a:off x="1967717" y="-185571"/>
            <a:ext cx="19634901" cy="1294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4193381" y="11446446"/>
            <a:ext cx="15696531" cy="1387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Helvetica Neue"/>
              <a:buNone/>
            </a:pPr>
            <a:r>
              <a:rPr b="1" i="1" lang="en-US" sz="8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 all these genes do?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1572920" y="766899"/>
            <a:ext cx="21238159" cy="2886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i="0" lang="en-US" sz="10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Enrichment analysis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b="0" i="1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(a.k.a. pathway analysis)</a:t>
            </a:r>
            <a:endParaRPr/>
          </a:p>
        </p:txBody>
      </p:sp>
      <p:pic>
        <p:nvPicPr>
          <p:cNvPr descr="Rplot06.png" id="133" name="Google Shape;133;p4"/>
          <p:cNvPicPr preferRelativeResize="0"/>
          <p:nvPr/>
        </p:nvPicPr>
        <p:blipFill rotWithShape="1">
          <a:blip r:embed="rId4">
            <a:alphaModFix/>
          </a:blip>
          <a:srcRect b="0" l="0" r="22970" t="0"/>
          <a:stretch/>
        </p:blipFill>
        <p:spPr>
          <a:xfrm>
            <a:off x="1791479" y="4154246"/>
            <a:ext cx="8806791" cy="6790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4"/>
          <p:cNvGrpSpPr/>
          <p:nvPr/>
        </p:nvGrpSpPr>
        <p:grpSpPr>
          <a:xfrm>
            <a:off x="11150213" y="6335273"/>
            <a:ext cx="11457234" cy="2892546"/>
            <a:chOff x="0" y="0"/>
            <a:chExt cx="11457232" cy="2892545"/>
          </a:xfrm>
        </p:grpSpPr>
        <p:sp>
          <p:nvSpPr>
            <p:cNvPr id="135" name="Google Shape;135;p4"/>
            <p:cNvSpPr/>
            <p:nvPr/>
          </p:nvSpPr>
          <p:spPr>
            <a:xfrm>
              <a:off x="0" y="0"/>
              <a:ext cx="11457232" cy="2892545"/>
            </a:xfrm>
            <a:prstGeom prst="roundRect">
              <a:avLst>
                <a:gd fmla="val 15000" name="adj"/>
              </a:avLst>
            </a:prstGeom>
            <a:solidFill>
              <a:srgbClr val="EC9EA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114021" y="231829"/>
              <a:ext cx="11229190" cy="2428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Helvetica Neue Light"/>
                <a:buNone/>
              </a:pPr>
              <a:r>
                <a:rPr b="0" i="0" lang="en-US" sz="50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At this stage, it is often worth considering </a:t>
              </a:r>
              <a:r>
                <a:rPr b="1" i="0" lang="en-US" sz="5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why</a:t>
              </a:r>
              <a:r>
                <a:rPr b="0" i="0" lang="en-US" sz="50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you set out to do an RNA-seq experiment in the first place!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2-14 at 2.53.27 PM.png" id="141" name="Google Shape;141;p5"/>
          <p:cNvPicPr preferRelativeResize="0"/>
          <p:nvPr/>
        </p:nvPicPr>
        <p:blipFill rotWithShape="1">
          <a:blip r:embed="rId3">
            <a:alphaModFix amt="17451"/>
          </a:blip>
          <a:srcRect b="0" l="0" r="0" t="0"/>
          <a:stretch/>
        </p:blipFill>
        <p:spPr>
          <a:xfrm>
            <a:off x="1967717" y="-185571"/>
            <a:ext cx="19634901" cy="1294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/>
        </p:nvSpPr>
        <p:spPr>
          <a:xfrm>
            <a:off x="1572920" y="799033"/>
            <a:ext cx="21238159" cy="1666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i="0" lang="en-US" sz="10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Enrichment analysis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736236" y="3713140"/>
            <a:ext cx="14795795" cy="7934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main approaches:</a:t>
            </a:r>
            <a:endParaRPr/>
          </a:p>
          <a:p>
            <a:pPr indent="-987777" lvl="0" marL="9877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AutoNum type="arabicPeriod"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 Ontology (GO)</a:t>
            </a:r>
            <a:endParaRPr/>
          </a:p>
          <a:p>
            <a:pPr indent="-642620" lvl="2" marL="1912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AutoNum type="alphaLcPeriod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</a:t>
            </a:r>
            <a:r>
              <a:rPr b="0" i="0" lang="en-US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arbitrary selection of genes</a:t>
            </a:r>
            <a:endParaRPr b="0" i="0" sz="4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71828" lvl="2" marL="19418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AutoNum type="alphaLcPeriod"/>
            </a:pPr>
            <a:r>
              <a:rPr b="0" i="0" lang="en-US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</a:t>
            </a:r>
            <a:r>
              <a:rPr b="0" i="0" lang="en-US" sz="4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0" i="0" lang="en-US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 any data (gene identifiers only)</a:t>
            </a:r>
            <a:endParaRPr b="0" i="0" sz="4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71828" lvl="2" marL="19418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AutoNum type="alphaLcPeriod"/>
            </a:pPr>
            <a:r>
              <a:rPr b="0" i="0" lang="en-US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species specific</a:t>
            </a:r>
            <a:endParaRPr b="0" i="0" sz="4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71828" lvl="2" marL="19418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AutoNum type="alphaLcPeriod"/>
            </a:pPr>
            <a:r>
              <a:rPr b="0" i="0" lang="en-US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doesn’t control vocabulary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Gene Set Enrichment Analysis (GSEA)</a:t>
            </a:r>
            <a:endParaRPr b="0" i="0" sz="4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42620" lvl="2" marL="1912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AutoNum type="alphaLcPeriod" startAt="5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need to pre-select genes</a:t>
            </a:r>
            <a:endParaRPr/>
          </a:p>
          <a:p>
            <a:pPr indent="-642620" lvl="2" marL="1912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AutoNum type="alphaLcPeriod" startAt="5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requires both identifiers and data</a:t>
            </a:r>
            <a:endParaRPr/>
          </a:p>
          <a:p>
            <a:pPr indent="-642620" lvl="2" marL="1912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AutoNum type="alphaLcPeriod" startAt="5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 species specific*</a:t>
            </a:r>
            <a:endParaRPr b="0" i="0" sz="4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71828" lvl="2" marL="19418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AutoNum type="alphaLcPeriod" startAt="5"/>
            </a:pPr>
            <a:r>
              <a:rPr b="0" i="0" lang="en-US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</a:t>
            </a:r>
            <a:r>
              <a:rPr b="0" i="0" lang="en-US" sz="4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b="0" i="0" lang="en-US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control vocabulary</a:t>
            </a: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10960754" y="11653709"/>
            <a:ext cx="13183561" cy="1908950"/>
            <a:chOff x="0" y="0"/>
            <a:chExt cx="13183560" cy="1908948"/>
          </a:xfrm>
        </p:grpSpPr>
        <p:sp>
          <p:nvSpPr>
            <p:cNvPr id="145" name="Google Shape;145;p5"/>
            <p:cNvSpPr/>
            <p:nvPr/>
          </p:nvSpPr>
          <p:spPr>
            <a:xfrm>
              <a:off x="111824" y="0"/>
              <a:ext cx="12959911" cy="1908948"/>
            </a:xfrm>
            <a:prstGeom prst="roundRect">
              <a:avLst>
                <a:gd fmla="val 22729" name="adj"/>
              </a:avLst>
            </a:prstGeom>
            <a:solidFill>
              <a:srgbClr val="EC9EA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" name="Google Shape;146;p5"/>
            <p:cNvSpPr txBox="1"/>
            <p:nvPr/>
          </p:nvSpPr>
          <p:spPr>
            <a:xfrm>
              <a:off x="0" y="146436"/>
              <a:ext cx="13183560" cy="1616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rPr b="0" i="1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Numerous web-based tools for GO and GSEA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rPr b="0" i="1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Also commercial tools (e.g. Ingenuity IPA)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/>
        </p:nvSpPr>
        <p:spPr>
          <a:xfrm>
            <a:off x="1572920" y="737579"/>
            <a:ext cx="21238159" cy="1489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Helvetica Neue"/>
              <a:buNone/>
            </a:pPr>
            <a:r>
              <a:rPr b="1" i="0" lang="en-US" sz="8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options for functional enrichment</a:t>
            </a:r>
            <a:endParaRPr/>
          </a:p>
        </p:txBody>
      </p:sp>
      <p:pic>
        <p:nvPicPr>
          <p:cNvPr descr="Screenshot 2020-05-22 07.48.26.png"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128" y="3204777"/>
            <a:ext cx="18141744" cy="620456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2544776" y="3189452"/>
            <a:ext cx="577607" cy="6207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4" name="Google Shape;154;p6"/>
          <p:cNvGrpSpPr/>
          <p:nvPr/>
        </p:nvGrpSpPr>
        <p:grpSpPr>
          <a:xfrm>
            <a:off x="2754502" y="6108339"/>
            <a:ext cx="3960222" cy="3901605"/>
            <a:chOff x="0" y="0"/>
            <a:chExt cx="3960221" cy="3901604"/>
          </a:xfrm>
        </p:grpSpPr>
        <p:sp>
          <p:nvSpPr>
            <p:cNvPr id="155" name="Google Shape;155;p6"/>
            <p:cNvSpPr/>
            <p:nvPr/>
          </p:nvSpPr>
          <p:spPr>
            <a:xfrm>
              <a:off x="0" y="0"/>
              <a:ext cx="223840" cy="233255"/>
            </a:xfrm>
            <a:prstGeom prst="ellipse">
              <a:avLst/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0" y="1480178"/>
              <a:ext cx="223840" cy="233256"/>
            </a:xfrm>
            <a:prstGeom prst="ellipse">
              <a:avLst/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0" y="3530450"/>
              <a:ext cx="223840" cy="233256"/>
            </a:xfrm>
            <a:prstGeom prst="ellipse">
              <a:avLst/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8" name="Google Shape;158;p6"/>
            <p:cNvSpPr txBox="1"/>
            <p:nvPr/>
          </p:nvSpPr>
          <p:spPr>
            <a:xfrm>
              <a:off x="306189" y="3365815"/>
              <a:ext cx="3654032" cy="535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Helvetica Neue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popular website tools</a:t>
              </a:r>
              <a:endParaRPr/>
            </a:p>
          </p:txBody>
        </p:sp>
      </p:grpSp>
      <p:grpSp>
        <p:nvGrpSpPr>
          <p:cNvPr id="159" name="Google Shape;159;p6"/>
          <p:cNvGrpSpPr/>
          <p:nvPr/>
        </p:nvGrpSpPr>
        <p:grpSpPr>
          <a:xfrm>
            <a:off x="2754502" y="5382192"/>
            <a:ext cx="4384390" cy="5027652"/>
            <a:chOff x="0" y="0"/>
            <a:chExt cx="4384389" cy="5027651"/>
          </a:xfrm>
        </p:grpSpPr>
        <p:sp>
          <p:nvSpPr>
            <p:cNvPr id="160" name="Google Shape;160;p6"/>
            <p:cNvSpPr/>
            <p:nvPr/>
          </p:nvSpPr>
          <p:spPr>
            <a:xfrm>
              <a:off x="0" y="1841260"/>
              <a:ext cx="223840" cy="2332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0" y="0"/>
              <a:ext cx="223840" cy="2332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0" y="4674618"/>
              <a:ext cx="223840" cy="2332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306189" y="4523351"/>
              <a:ext cx="4078200" cy="5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Helvetica Neue"/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used in the step </a:t>
              </a:r>
              <a:r>
                <a:rPr lang="en-US" sz="2900"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2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script</a:t>
              </a:r>
              <a:endParaRPr/>
            </a:p>
          </p:txBody>
        </p:sp>
      </p:grpSp>
      <p:sp>
        <p:nvSpPr>
          <p:cNvPr id="164" name="Google Shape;164;p6">
            <a:hlinkClick r:id="rId4"/>
          </p:cNvPr>
          <p:cNvSpPr txBox="1"/>
          <p:nvPr/>
        </p:nvSpPr>
        <p:spPr>
          <a:xfrm>
            <a:off x="14121359" y="12798967"/>
            <a:ext cx="10032350" cy="765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658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Times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Geistlinger et al. Brief. in Bioinformatics, 2020</a:t>
            </a:r>
            <a:endParaRPr/>
          </a:p>
        </p:txBody>
      </p:sp>
      <p:grpSp>
        <p:nvGrpSpPr>
          <p:cNvPr id="165" name="Google Shape;165;p6"/>
          <p:cNvGrpSpPr/>
          <p:nvPr/>
        </p:nvGrpSpPr>
        <p:grpSpPr>
          <a:xfrm>
            <a:off x="12841936" y="4443268"/>
            <a:ext cx="9440402" cy="6546046"/>
            <a:chOff x="-1" y="0"/>
            <a:chExt cx="9440400" cy="6546044"/>
          </a:xfrm>
        </p:grpSpPr>
        <p:sp>
          <p:nvSpPr>
            <p:cNvPr id="166" name="Google Shape;166;p6"/>
            <p:cNvSpPr/>
            <p:nvPr/>
          </p:nvSpPr>
          <p:spPr>
            <a:xfrm>
              <a:off x="6774191" y="0"/>
              <a:ext cx="689465" cy="3961195"/>
            </a:xfrm>
            <a:prstGeom prst="rect">
              <a:avLst/>
            </a:prstGeom>
            <a:noFill/>
            <a:ln cap="flat" cmpd="sng" w="50800">
              <a:solidFill>
                <a:srgbClr val="EB220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67" name="Google Shape;167;p6"/>
            <p:cNvCxnSpPr/>
            <p:nvPr/>
          </p:nvCxnSpPr>
          <p:spPr>
            <a:xfrm flipH="1" rot="10800000">
              <a:off x="5368725" y="3953019"/>
              <a:ext cx="1436906" cy="1697356"/>
            </a:xfrm>
            <a:prstGeom prst="straightConnector1">
              <a:avLst/>
            </a:prstGeom>
            <a:noFill/>
            <a:ln cap="flat" cmpd="sng" w="38100">
              <a:solidFill>
                <a:srgbClr val="EB220C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68" name="Google Shape;168;p6"/>
            <p:cNvSpPr txBox="1"/>
            <p:nvPr/>
          </p:nvSpPr>
          <p:spPr>
            <a:xfrm>
              <a:off x="-1" y="5646044"/>
              <a:ext cx="9440400" cy="900000"/>
            </a:xfrm>
            <a:prstGeom prst="rect">
              <a:avLst/>
            </a:prstGeom>
            <a:noFill/>
            <a:ln cap="flat" cmpd="sng" w="38100">
              <a:solidFill>
                <a:srgbClr val="EB220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Helvetica Neue"/>
                <a:buNone/>
              </a:pPr>
              <a:r>
                <a:rPr b="1" i="0" lang="en-US" sz="3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Hypergeometric or Fisher’s exact test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Helvetica Neue"/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2-14 at 2.53.27 PM.png" id="173" name="Google Shape;173;p7"/>
          <p:cNvPicPr preferRelativeResize="0"/>
          <p:nvPr/>
        </p:nvPicPr>
        <p:blipFill rotWithShape="1">
          <a:blip r:embed="rId3">
            <a:alphaModFix amt="32446"/>
          </a:blip>
          <a:srcRect b="0" l="0" r="0" t="0"/>
          <a:stretch/>
        </p:blipFill>
        <p:spPr>
          <a:xfrm>
            <a:off x="1967717" y="-185571"/>
            <a:ext cx="19634901" cy="1294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5085643" y="1458515"/>
            <a:ext cx="14795795" cy="16668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Helvetica Neue"/>
              <a:buNone/>
            </a:pPr>
            <a:r>
              <a:rPr b="1" i="0" lang="en-US" sz="10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Ontology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3924299" y="9213180"/>
            <a:ext cx="16535401" cy="34216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1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structured vocabulary for describing gene function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1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1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&gt;50,000 genes annotated with terms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1" lang="en-US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~100,000 term-term relations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2-16 at 12.53.23 PM.png" id="180" name="Google Shape;180;p8"/>
          <p:cNvPicPr preferRelativeResize="0"/>
          <p:nvPr/>
        </p:nvPicPr>
        <p:blipFill rotWithShape="1">
          <a:blip r:embed="rId3">
            <a:alphaModFix/>
          </a:blip>
          <a:srcRect b="11120" l="0" r="0" t="0"/>
          <a:stretch/>
        </p:blipFill>
        <p:spPr>
          <a:xfrm>
            <a:off x="890587" y="59414"/>
            <a:ext cx="22388357" cy="9019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2-15 at 12.49.16 PM.png" id="181" name="Google Shape;1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432" y="7821472"/>
            <a:ext cx="15128324" cy="5596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 txBox="1"/>
          <p:nvPr/>
        </p:nvSpPr>
        <p:spPr>
          <a:xfrm>
            <a:off x="11799921" y="9906620"/>
            <a:ext cx="10369799" cy="1235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</a:pPr>
            <a:r>
              <a:rPr b="1" i="0" lang="en-US" sz="7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is manually curated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/>
          <p:nvPr/>
        </p:nvSpPr>
        <p:spPr>
          <a:xfrm>
            <a:off x="1786384" y="755613"/>
            <a:ext cx="21061264" cy="1539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Helvetica Neue"/>
              <a:buNone/>
            </a:pPr>
            <a:r>
              <a:rPr b="1" i="0" lang="en-US" sz="9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is really three different ontologies</a:t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916027" y="4627115"/>
            <a:ext cx="7347773" cy="5863559"/>
          </a:xfrm>
          <a:prstGeom prst="roundRect">
            <a:avLst>
              <a:gd fmla="val 18797" name="adj"/>
            </a:avLst>
          </a:prstGeom>
          <a:solidFill>
            <a:srgbClr val="51A7F9"/>
          </a:solidFill>
          <a:ln>
            <a:noFill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1705767" y="4707902"/>
            <a:ext cx="5768293" cy="185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Cellular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 (CC)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1316496" y="7820018"/>
            <a:ext cx="6546835" cy="2339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</a:t>
            </a:r>
            <a:r>
              <a:rPr b="0" i="0" lang="en-US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is the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 product localized?</a:t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16512154" y="4625578"/>
            <a:ext cx="7351625" cy="5866633"/>
          </a:xfrm>
          <a:prstGeom prst="roundRect">
            <a:avLst>
              <a:gd fmla="val 18797" name="adj"/>
            </a:avLst>
          </a:prstGeom>
          <a:solidFill>
            <a:srgbClr val="70BF41"/>
          </a:solidFill>
          <a:ln>
            <a:noFill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17769782" y="4659474"/>
            <a:ext cx="4836370" cy="1856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Molecular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(MF)</a:t>
            </a:r>
            <a:endParaRPr/>
          </a:p>
        </p:txBody>
      </p:sp>
      <p:sp>
        <p:nvSpPr>
          <p:cNvPr id="193" name="Google Shape;193;p9"/>
          <p:cNvSpPr txBox="1"/>
          <p:nvPr/>
        </p:nvSpPr>
        <p:spPr>
          <a:xfrm>
            <a:off x="16912834" y="7214975"/>
            <a:ext cx="6550266" cy="3057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i="1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</a:t>
            </a:r>
            <a:r>
              <a:rPr b="0" i="1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does it carry out that function (via which molecular mechanisms)?</a:t>
            </a:r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8641203" y="4625578"/>
            <a:ext cx="7351624" cy="5866633"/>
          </a:xfrm>
          <a:prstGeom prst="roundRect">
            <a:avLst>
              <a:gd fmla="val 18797" name="adj"/>
            </a:avLst>
          </a:prstGeom>
          <a:solidFill>
            <a:srgbClr val="EC5D57"/>
          </a:solidFill>
          <a:ln>
            <a:noFill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10033494" y="4659474"/>
            <a:ext cx="4567044" cy="1856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Biological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b="1" i="0" lang="en-US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 (BP)</a:t>
            </a:r>
            <a:endParaRPr/>
          </a:p>
        </p:txBody>
      </p:sp>
      <p:sp>
        <p:nvSpPr>
          <p:cNvPr id="196" name="Google Shape;196;p9"/>
          <p:cNvSpPr txBox="1"/>
          <p:nvPr/>
        </p:nvSpPr>
        <p:spPr>
          <a:xfrm>
            <a:off x="9041882" y="7773222"/>
            <a:ext cx="6550267" cy="2340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i="1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</a:t>
            </a:r>
            <a:r>
              <a:rPr b="0" i="1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function(s) does it perform in that location</a:t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8641203" y="4625578"/>
            <a:ext cx="7351624" cy="5866633"/>
          </a:xfrm>
          <a:prstGeom prst="roundRect">
            <a:avLst>
              <a:gd fmla="val 18797" name="adj"/>
            </a:avLst>
          </a:prstGeom>
          <a:noFill/>
          <a:ln cap="flat" cmpd="sng" w="139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